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saveSubsetFonts="1">
  <p:sldMasterIdLst>
    <p:sldMasterId id="2147483929" r:id="rId16"/>
    <p:sldMasterId id="2147483930" r:id="rId18"/>
  </p:sldMasterIdLst>
  <p:notesMasterIdLst>
    <p:notesMasterId r:id="rId22"/>
  </p:notesMasterIdLst>
  <p:handoutMasterIdLst>
    <p:handoutMasterId r:id="rId20"/>
  </p:handoutMasterIdLst>
  <p:sldIdLst>
    <p:sldId id="398" r:id="rId24"/>
    <p:sldId id="409" r:id="rId25"/>
    <p:sldId id="403" r:id="rId26"/>
    <p:sldId id="412" r:id="rId28"/>
    <p:sldId id="413" r:id="rId29"/>
    <p:sldId id="414" r:id="rId30"/>
    <p:sldId id="416" r:id="rId31"/>
    <p:sldId id="441" r:id="rId32"/>
    <p:sldId id="415" r:id="rId33"/>
    <p:sldId id="417" r:id="rId34"/>
    <p:sldId id="418" r:id="rId35"/>
    <p:sldId id="439" r:id="rId36"/>
    <p:sldId id="440" r:id="rId37"/>
    <p:sldId id="420" r:id="rId38"/>
    <p:sldId id="422" r:id="rId39"/>
    <p:sldId id="421" r:id="rId40"/>
    <p:sldId id="419" r:id="rId41"/>
    <p:sldId id="423" r:id="rId42"/>
    <p:sldId id="424" r:id="rId43"/>
    <p:sldId id="425" r:id="rId44"/>
    <p:sldId id="426" r:id="rId45"/>
    <p:sldId id="427" r:id="rId46"/>
    <p:sldId id="430" r:id="rId47"/>
    <p:sldId id="431" r:id="rId48"/>
    <p:sldId id="432" r:id="rId49"/>
    <p:sldId id="438" r:id="rId50"/>
    <p:sldId id="442" r:id="rId51"/>
    <p:sldId id="443" r:id="rId52"/>
    <p:sldId id="444" r:id="rId53"/>
    <p:sldId id="445" r:id="rId54"/>
    <p:sldId id="446" r:id="rId55"/>
    <p:sldId id="447" r:id="rId56"/>
    <p:sldId id="449" r:id="rId57"/>
    <p:sldId id="448" r:id="rId58"/>
    <p:sldId id="450" r:id="rId59"/>
    <p:sldId id="451" r:id="rId60"/>
    <p:sldId id="452" r:id="rId61"/>
    <p:sldId id="453" r:id="rId62"/>
    <p:sldId id="454" r:id="rId63"/>
  </p:sldIdLst>
  <p:sldSz cx="9144000" cy="5715000"/>
  <p:notesSz cx="6736080" cy="986663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1793" userDrawn="0">
          <p15:clr>
            <a:srgbClr val="A4A3A4"/>
          </p15:clr>
        </p15:guide>
        <p15:guide id="2" pos="2873" userDrawn="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  <p:cmAuthor id="2" name="재훈 조" initials="재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D393"/>
    <a:srgbClr val="FF8C2F"/>
    <a:srgbClr val="F47710"/>
    <a:srgbClr val="FFF2E9"/>
    <a:srgbClr val="0078D7"/>
    <a:srgbClr val="F2F2F2"/>
    <a:srgbClr val="FFFFE1"/>
    <a:srgbClr val="FFFF93"/>
    <a:srgbClr val="F7F7F7"/>
    <a:srgbClr val="F9F9F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7930" autoAdjust="0"/>
    <p:restoredTop sz="94660"/>
  </p:normalViewPr>
  <p:slideViewPr>
    <p:cSldViewPr snapToGrid="1" snapToObjects="1">
      <p:cViewPr varScale="1">
        <p:scale>
          <a:sx n="138" d="100"/>
          <a:sy n="138" d="100"/>
        </p:scale>
        <p:origin x="1278" y="102"/>
      </p:cViewPr>
      <p:guideLst>
        <p:guide orient="horz" pos="1793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1" snapToObjects="1">
      <p:cViewPr varScale="1">
        <p:scale>
          <a:sx n="81" d="100"/>
          <a:sy n="81" d="100"/>
        </p:scale>
        <p:origin x="-3990" y="-90"/>
      </p:cViewPr>
      <p:guideLst>
        <p:guide orient="horz" pos="1793"/>
        <p:guide pos="2873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slideMaster" Target="slideMasters/slideMaster2.xml"></Relationship><Relationship Id="rId20" Type="http://schemas.openxmlformats.org/officeDocument/2006/relationships/handoutMaster" Target="handoutMasters/handoutMaster1.xml"></Relationship><Relationship Id="rId22" Type="http://schemas.openxmlformats.org/officeDocument/2006/relationships/notesMaster" Target="notesMasters/notesMaster1.xml"></Relationship><Relationship Id="rId24" Type="http://schemas.openxmlformats.org/officeDocument/2006/relationships/slide" Target="slides/slide1.xml"></Relationship><Relationship Id="rId25" Type="http://schemas.openxmlformats.org/officeDocument/2006/relationships/slide" Target="slides/slide2.xml"></Relationship><Relationship Id="rId26" Type="http://schemas.openxmlformats.org/officeDocument/2006/relationships/slide" Target="slides/slide3.xml"></Relationship><Relationship Id="rId28" Type="http://schemas.openxmlformats.org/officeDocument/2006/relationships/slide" Target="slides/slide4.xml"></Relationship><Relationship Id="rId29" Type="http://schemas.openxmlformats.org/officeDocument/2006/relationships/slide" Target="slides/slide5.xml"></Relationship><Relationship Id="rId30" Type="http://schemas.openxmlformats.org/officeDocument/2006/relationships/slide" Target="slides/slide6.xml"></Relationship><Relationship Id="rId31" Type="http://schemas.openxmlformats.org/officeDocument/2006/relationships/slide" Target="slides/slide7.xml"></Relationship><Relationship Id="rId32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6" Type="http://schemas.openxmlformats.org/officeDocument/2006/relationships/slide" Target="slides/slide12.xml"></Relationship><Relationship Id="rId37" Type="http://schemas.openxmlformats.org/officeDocument/2006/relationships/slide" Target="slides/slide13.xml"></Relationship><Relationship Id="rId38" Type="http://schemas.openxmlformats.org/officeDocument/2006/relationships/slide" Target="slides/slide14.xml"></Relationship><Relationship Id="rId39" Type="http://schemas.openxmlformats.org/officeDocument/2006/relationships/slide" Target="slides/slide15.xml"></Relationship><Relationship Id="rId40" Type="http://schemas.openxmlformats.org/officeDocument/2006/relationships/slide" Target="slides/slide16.xml"></Relationship><Relationship Id="rId41" Type="http://schemas.openxmlformats.org/officeDocument/2006/relationships/slide" Target="slides/slide17.xml"></Relationship><Relationship Id="rId42" Type="http://schemas.openxmlformats.org/officeDocument/2006/relationships/slide" Target="slides/slide18.xml"></Relationship><Relationship Id="rId43" Type="http://schemas.openxmlformats.org/officeDocument/2006/relationships/slide" Target="slides/slide19.xml"></Relationship><Relationship Id="rId44" Type="http://schemas.openxmlformats.org/officeDocument/2006/relationships/slide" Target="slides/slide20.xml"></Relationship><Relationship Id="rId45" Type="http://schemas.openxmlformats.org/officeDocument/2006/relationships/slide" Target="slides/slide21.xml"></Relationship><Relationship Id="rId46" Type="http://schemas.openxmlformats.org/officeDocument/2006/relationships/slide" Target="slides/slide22.xml"></Relationship><Relationship Id="rId47" Type="http://schemas.openxmlformats.org/officeDocument/2006/relationships/slide" Target="slides/slide23.xml"></Relationship><Relationship Id="rId48" Type="http://schemas.openxmlformats.org/officeDocument/2006/relationships/slide" Target="slides/slide24.xml"></Relationship><Relationship Id="rId49" Type="http://schemas.openxmlformats.org/officeDocument/2006/relationships/slide" Target="slides/slide25.xml"></Relationship><Relationship Id="rId50" Type="http://schemas.openxmlformats.org/officeDocument/2006/relationships/slide" Target="slides/slide26.xml"></Relationship><Relationship Id="rId51" Type="http://schemas.openxmlformats.org/officeDocument/2006/relationships/slide" Target="slides/slide27.xml"></Relationship><Relationship Id="rId52" Type="http://schemas.openxmlformats.org/officeDocument/2006/relationships/slide" Target="slides/slide28.xml"></Relationship><Relationship Id="rId53" Type="http://schemas.openxmlformats.org/officeDocument/2006/relationships/slide" Target="slides/slide29.xml"></Relationship><Relationship Id="rId54" Type="http://schemas.openxmlformats.org/officeDocument/2006/relationships/slide" Target="slides/slide30.xml"></Relationship><Relationship Id="rId55" Type="http://schemas.openxmlformats.org/officeDocument/2006/relationships/slide" Target="slides/slide31.xml"></Relationship><Relationship Id="rId56" Type="http://schemas.openxmlformats.org/officeDocument/2006/relationships/slide" Target="slides/slide32.xml"></Relationship><Relationship Id="rId57" Type="http://schemas.openxmlformats.org/officeDocument/2006/relationships/slide" Target="slides/slide33.xml"></Relationship><Relationship Id="rId58" Type="http://schemas.openxmlformats.org/officeDocument/2006/relationships/slide" Target="slides/slide34.xml"></Relationship><Relationship Id="rId59" Type="http://schemas.openxmlformats.org/officeDocument/2006/relationships/slide" Target="slides/slide35.xml"></Relationship><Relationship Id="rId60" Type="http://schemas.openxmlformats.org/officeDocument/2006/relationships/slide" Target="slides/slide36.xml"></Relationship><Relationship Id="rId61" Type="http://schemas.openxmlformats.org/officeDocument/2006/relationships/slide" Target="slides/slide37.xml"></Relationship><Relationship Id="rId62" Type="http://schemas.openxmlformats.org/officeDocument/2006/relationships/slide" Target="slides/slide38.xml"></Relationship><Relationship Id="rId63" Type="http://schemas.openxmlformats.org/officeDocument/2006/relationships/slide" Target="slides/slide39.xml"></Relationship><Relationship Id="rId64" Type="http://schemas.openxmlformats.org/officeDocument/2006/relationships/commentAuthors" Target="commentAuthors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03T10:05:51.23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972AA-FE3A-41E8-94D7-0A348C1614D1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63632-7804-4AD9-A8DE-B9F046569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8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5E66B-2806-4CC0-B543-C1F698B8CB0C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739775"/>
            <a:ext cx="59197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6DB6A-589F-43F9-84B6-ACD2F062F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4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0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400800" y="5505147"/>
            <a:ext cx="2743200" cy="232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C4B17B-A05E-4182-9286-FAF5968200C5}" type="slidenum">
              <a:rPr lang="ko-KR" altLang="en-US" sz="900" smtClean="0"/>
              <a:pPr/>
              <a:t>‹#›</a:t>
            </a:fld>
            <a:endParaRPr lang="ko-KR" altLang="en-US" sz="900" dirty="0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1825918" y="5502743"/>
            <a:ext cx="5492164" cy="232279"/>
          </a:xfrm>
          <a:prstGeom prst="rect">
            <a:avLst/>
          </a:prstGeom>
        </p:spPr>
        <p:txBody>
          <a:bodyPr vert="horz" wrap="square" lIns="81037" tIns="40519" rIns="81037" bIns="40519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7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600" dirty="0"/>
              <a:t>Copyright © 2018 FREEMOA Co.,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574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0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9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3575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2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6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7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400800" y="5505147"/>
            <a:ext cx="2743200" cy="232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C4B17B-A05E-4182-9286-FAF5968200C5}" type="slidenum">
              <a:rPr lang="ko-KR" altLang="en-US" sz="900" smtClean="0"/>
              <a:pPr/>
              <a:t>‹#›</a:t>
            </a:fld>
            <a:endParaRPr lang="ko-KR" altLang="en-US" sz="900" dirty="0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1825918" y="5502743"/>
            <a:ext cx="5492164" cy="232279"/>
          </a:xfrm>
          <a:prstGeom prst="rect">
            <a:avLst/>
          </a:prstGeom>
        </p:spPr>
        <p:txBody>
          <a:bodyPr vert="horz" wrap="square" lIns="81037" tIns="40519" rIns="81037" bIns="40519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7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600" dirty="0"/>
              <a:t>Copyright © 2018 FREEMOA Co., ltd. All rights reserved.</a:t>
            </a: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6968736" y="193204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014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2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0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4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925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12925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5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6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76527114"/>
              </p:ext>
            </p:extLst>
          </p:nvPr>
        </p:nvGraphicFramePr>
        <p:xfrm>
          <a:off x="0" y="1"/>
          <a:ext cx="9143999" cy="537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3203">
                <a:tc>
                  <a:txBody>
                    <a:bodyPr/>
                    <a:lstStyle/>
                    <a:p>
                      <a:pPr latinLnBrk="1"/>
                      <a:endParaRPr lang="ko-KR" altLang="en-US" sz="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프리모아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기획서 양식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Made</a:t>
                      </a:r>
                      <a:r>
                        <a:rPr lang="en-US" altLang="ko-KR" sz="6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by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과장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Ver</a:t>
                      </a:r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Last updated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2020-01-01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u="none" spc="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8183">
                <a:tc gridSpan="10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u="none" spc="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36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72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6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comments" Target="../comments/commen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7668917541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405861748467.pn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881453236500.png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002213319169.png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957511916334.png"></Relationship><Relationship Id="rId4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702822046500.png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839921989169.pn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028942055724.png"></Relationship><Relationship Id="rId4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912882141478.png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893422219358.png"></Relationship><Relationship Id="rId4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2.svg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358022286962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820592354464.pn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615192425705.png"></Relationship><Relationship Id="rId4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31757293491.png"></Relationship><Relationship Id="rId4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892692942995.png"></Relationship><Relationship Id="rId4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788372951942.png"></Relationship><Relationship Id="rId4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945333294827.png"></Relationship><Relationship Id="rId4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998683471478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511443549358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531833676962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613963744464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2726083825705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750884098145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1329274193281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828774116827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876674279961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9995634841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980143578467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1045223656334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687333736500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svg"></Relationship><Relationship Id="rId2" Type="http://schemas.openxmlformats.org/officeDocument/2006/relationships/image" Target="../media/image3.png"></Relationship><Relationship Id="rId4" Type="http://schemas.openxmlformats.org/officeDocument/2006/relationships/image" Target="../media/fImage4106016341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934641948467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4" Type="http://schemas.openxmlformats.org/officeDocument/2006/relationships/image" Target="../media/fImage188330324741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4" Type="http://schemas.openxmlformats.org/officeDocument/2006/relationships/image" Target="../media/fImage3616332498467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fImage2910843396334.pn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1202302799169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477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346153"/>
              </p:ext>
            </p:extLst>
          </p:nvPr>
        </p:nvGraphicFramePr>
        <p:xfrm>
          <a:off x="683569" y="985292"/>
          <a:ext cx="7776864" cy="167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477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제목 3"/>
          <p:cNvSpPr txBox="1">
            <a:spLocks/>
          </p:cNvSpPr>
          <p:nvPr/>
        </p:nvSpPr>
        <p:spPr>
          <a:xfrm>
            <a:off x="179705" y="1294765"/>
            <a:ext cx="8785860" cy="48831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solidFill>
                  <a:schemeClr val="bg1"/>
                </a:solidFill>
              </a:rPr>
              <a:t>MID</a:t>
            </a:r>
            <a:r>
              <a:rPr lang="ko-KR" altLang="ko-KR" sz="2800">
                <a:solidFill>
                  <a:schemeClr val="bg1"/>
                </a:solidFill>
              </a:rPr>
              <a:t>D</a:t>
            </a:r>
            <a:r>
              <a:rPr lang="ko-KR" altLang="ko-KR" sz="2800">
                <a:solidFill>
                  <a:schemeClr val="bg1"/>
                </a:solidFill>
              </a:rPr>
              <a:t>LE</a:t>
            </a:r>
            <a:r>
              <a:rPr lang="en-US" altLang="ko-KR" sz="2800">
                <a:solidFill>
                  <a:schemeClr val="bg1"/>
                </a:solidFill>
              </a:rPr>
              <a:t> TERM PROJECT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179705" y="1977390"/>
            <a:ext cx="8785225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Beauty In Site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611505" y="2641600"/>
            <a:ext cx="7920990" cy="360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2024.01.08</a:t>
            </a:r>
            <a:endParaRPr lang="ko-KR" altLang="en-US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E716D-CEF4-C26B-61BB-2954A257F2E2}"/>
              </a:ext>
            </a:extLst>
          </p:cNvPr>
          <p:cNvSpPr txBox="1"/>
          <p:nvPr/>
        </p:nvSpPr>
        <p:spPr>
          <a:xfrm>
            <a:off x="4211955" y="3866515"/>
            <a:ext cx="4397375" cy="110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화면 정의서</a:t>
            </a:r>
          </a:p>
        </p:txBody>
      </p:sp>
    </p:spTree>
    <p:extLst>
      <p:ext uri="{BB962C8B-B14F-4D97-AF65-F5344CB8AC3E}">
        <p14:creationId xmlns:p14="http://schemas.microsoft.com/office/powerpoint/2010/main" val="261274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98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590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구매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량 및 가격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금액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/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결제수단 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467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할인 및 포인트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인/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584575"/>
          <a:ext cx="2164715" cy="212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559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687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 구매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폰 및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이루어지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가격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한 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종적으로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결제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구매페이지(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할인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 결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제방식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705" y="1097915"/>
            <a:ext cx="6865620" cy="4309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0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717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기존/신규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받는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 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연락처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주소찾기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요청사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항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23640"/>
          <a:ext cx="2164715" cy="19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058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 구매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지로 배송지와 주문자의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입력하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배송요청사항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구매페이지(2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배송지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정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보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7620" y="1181100"/>
            <a:ext cx="6934200" cy="3978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13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98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프로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404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프로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 설정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752725"/>
          <a:ext cx="2164715" cy="295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7640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 구매 페이지로 배송지와 주문자의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정보를 입력하고, 배송요청사항을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선택할 수있는 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나의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프로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필 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나의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프로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필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975" y="917575"/>
            <a:ext cx="6878955" cy="4504690"/>
          </a:xfrm>
          <a:prstGeom prst="rect"/>
          <a:noFill/>
        </p:spPr>
      </p:pic>
      <p:sp>
        <p:nvSpPr>
          <p:cNvPr id="116" name="도형 5"/>
          <p:cNvSpPr>
            <a:spLocks/>
          </p:cNvSpPr>
          <p:nvPr/>
        </p:nvSpPr>
        <p:spPr>
          <a:xfrm rot="0">
            <a:off x="150495" y="377888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21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8354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경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튼(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개명한경우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만)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비밀번호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경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휴대전화번호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경 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이메일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경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프로필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경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별명 수정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한줄소개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입력필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회원탈퇴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813175"/>
          <a:ext cx="2164715" cy="191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05537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559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회원정보 수정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회원정보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뷰티로그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프로필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탈퇴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나의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프로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필 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나의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프로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필 설정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7" descr="C:/Users/PC-14/AppData/Roaming/PolarisOffice/ETemp/20064_18597544/fImage100221331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7980" y="744855"/>
            <a:ext cx="6480810" cy="4986020"/>
          </a:xfrm>
          <a:prstGeom prst="rect"/>
          <a:noFill/>
        </p:spPr>
      </p:pic>
      <p:sp>
        <p:nvSpPr>
          <p:cNvPr id="116" name="도형 1"/>
          <p:cNvSpPr>
            <a:spLocks/>
          </p:cNvSpPr>
          <p:nvPr/>
        </p:nvSpPr>
        <p:spPr>
          <a:xfrm rot="0">
            <a:off x="443865" y="337248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0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717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카테고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주문/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송 상태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구매기간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조회할수있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23640"/>
          <a:ext cx="2164715" cy="19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058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중 주문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재 주문한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이미주문했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던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상품들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조회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마이페이지(1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주문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15365"/>
            <a:ext cx="6941185" cy="4143375"/>
          </a:xfrm>
          <a:prstGeom prst="rect"/>
          <a:noFill/>
        </p:spPr>
      </p:pic>
      <p:sp>
        <p:nvSpPr>
          <p:cNvPr id="116" name="도형 4"/>
          <p:cNvSpPr>
            <a:spLocks/>
          </p:cNvSpPr>
          <p:nvPr/>
        </p:nvSpPr>
        <p:spPr>
          <a:xfrm rot="0">
            <a:off x="127635" y="385508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0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717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상품수량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1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전체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23640"/>
          <a:ext cx="2164715" cy="19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058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수량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및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/ 전체주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 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장바구니에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담아놓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은 상품을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/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구매할수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있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는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445" y="917575"/>
            <a:ext cx="6748780" cy="45275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59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645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찜상품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867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찜상품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동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196590"/>
          <a:ext cx="2164715" cy="251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0121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4992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 페이지로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찜상품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이동하거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있는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9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3337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마이페이지(3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찜목록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25" y="1105535"/>
            <a:ext cx="6873240" cy="4098290"/>
          </a:xfrm>
          <a:prstGeom prst="rect"/>
          <a:noFill/>
        </p:spPr>
      </p:pic>
      <p:sp>
        <p:nvSpPr>
          <p:cNvPr id="116" name="도형 6"/>
          <p:cNvSpPr>
            <a:spLocks/>
          </p:cNvSpPr>
          <p:nvPr/>
        </p:nvSpPr>
        <p:spPr>
          <a:xfrm rot="0">
            <a:off x="172720" y="392239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10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717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702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환불계좌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환불계좌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환불계좌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삭제버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23640"/>
          <a:ext cx="2164715" cy="19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058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9126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지/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환불계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좌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록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기본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등록하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환불계좌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등록하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수정/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마이페이지(4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배송지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설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정/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환불계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좌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등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록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75" y="835025"/>
            <a:ext cx="6557645" cy="4888230"/>
          </a:xfrm>
          <a:prstGeom prst="rect"/>
          <a:noFill/>
        </p:spPr>
      </p:pic>
      <p:sp>
        <p:nvSpPr>
          <p:cNvPr id="116" name="도형 7"/>
          <p:cNvSpPr>
            <a:spLocks/>
          </p:cNvSpPr>
          <p:nvPr/>
        </p:nvSpPr>
        <p:spPr>
          <a:xfrm rot="0">
            <a:off x="271145" y="2724785"/>
            <a:ext cx="918845" cy="7086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32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등급에 따른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설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903220"/>
          <a:ext cx="2164715" cy="2804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303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6744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나의 등급페이지로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트 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급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선정기준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적립률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,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등급에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갯수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알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마이페이지(5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나의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등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급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4" descr="C:/Users/PC-14/AppData/Roaming/PolarisOffice/ETemp/20064_18597544/fImage9128821414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2705" y="1068070"/>
            <a:ext cx="6859270" cy="4057015"/>
          </a:xfrm>
          <a:prstGeom prst="rect"/>
          <a:noFill/>
        </p:spPr>
      </p:pic>
      <p:sp>
        <p:nvSpPr>
          <p:cNvPr id="116" name="도형 8"/>
          <p:cNvSpPr>
            <a:spLocks/>
          </p:cNvSpPr>
          <p:nvPr/>
        </p:nvSpPr>
        <p:spPr>
          <a:xfrm rot="0">
            <a:off x="165100" y="388429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32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보유 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903220"/>
          <a:ext cx="2164715" cy="279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303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6681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나의 쿠폰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보유한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확인하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사용조건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사용기간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마이페이지(6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나의 쿠폰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" y="955040"/>
            <a:ext cx="6752590" cy="4309745"/>
          </a:xfrm>
          <a:prstGeom prst="rect"/>
          <a:noFill/>
        </p:spPr>
      </p:pic>
      <p:sp>
        <p:nvSpPr>
          <p:cNvPr id="116" name="도형 9"/>
          <p:cNvSpPr>
            <a:spLocks/>
          </p:cNvSpPr>
          <p:nvPr/>
        </p:nvSpPr>
        <p:spPr>
          <a:xfrm rot="0">
            <a:off x="240665" y="388429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75590" y="675640"/>
          <a:ext cx="8592820" cy="3619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825"/>
                <a:gridCol w="1080770"/>
                <a:gridCol w="630555"/>
                <a:gridCol w="4952365"/>
                <a:gridCol w="1170305"/>
              </a:tblGrid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700" kern="1200" i="0" b="1">
                          <a:solidFill>
                            <a:schemeClr val="tx1"/>
                          </a:solidFill>
                        </a:rPr>
                        <a:t>버전</a:t>
                      </a:r>
                      <a:endParaRPr lang="ko-KR" altLang="en-US" sz="7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700" kern="1200" i="0" b="1">
                          <a:solidFill>
                            <a:schemeClr val="tx1"/>
                          </a:solidFill>
                        </a:rPr>
                        <a:t>변경일자</a:t>
                      </a:r>
                      <a:endParaRPr lang="ko-KR" altLang="en-US" sz="7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700" kern="1200" i="0" b="1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7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700" kern="1200" i="0" b="1">
                          <a:solidFill>
                            <a:schemeClr val="tx1"/>
                          </a:solidFill>
                        </a:rPr>
                        <a:t>내                            용</a:t>
                      </a:r>
                      <a:endParaRPr lang="ko-KR" altLang="en-US" sz="7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700" kern="1200" i="0" b="1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7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700" kern="1200" i="0" b="0">
                          <a:solidFill>
                            <a:schemeClr val="dk1"/>
                          </a:solidFill>
                        </a:rPr>
                        <a:t>v.0.1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700" kern="1200" i="0" b="0">
                          <a:solidFill>
                            <a:schemeClr val="dk1"/>
                          </a:solidFill>
                        </a:rPr>
                        <a:t>2024-01-0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3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700" kern="1200" i="0" b="0">
                          <a:solidFill>
                            <a:schemeClr val="dk1"/>
                          </a:solidFill>
                        </a:rPr>
                        <a:t>-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최초작성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조재훈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.0</a:t>
                      </a: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altLang="en-US" sz="700" kern="1200" i="0" b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024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01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04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추가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작</a:t>
                      </a:r>
                      <a:r>
                        <a:rPr lang="ko-KR" altLang="ko-KR" sz="700" kern="1200" i="0" b="0">
                          <a:solidFill>
                            <a:schemeClr val="dk1"/>
                          </a:solidFill>
                        </a:rPr>
                        <a:t>성</a:t>
                      </a: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7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67945" marR="67945" marT="33655" marB="3365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0980" y="265430"/>
            <a:ext cx="110363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문서이력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C7CDD-757F-44C6-A82D-565BD365FF21}"/>
              </a:ext>
            </a:extLst>
          </p:cNvPr>
          <p:cNvSpPr/>
          <p:nvPr/>
        </p:nvSpPr>
        <p:spPr>
          <a:xfrm>
            <a:off x="107315" y="4424680"/>
            <a:ext cx="8928735" cy="1169035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7811D-B585-4DB2-A71F-7454EDE8B0F9}"/>
              </a:ext>
            </a:extLst>
          </p:cNvPr>
          <p:cNvSpPr txBox="1"/>
          <p:nvPr/>
        </p:nvSpPr>
        <p:spPr>
          <a:xfrm>
            <a:off x="264795" y="4549140"/>
            <a:ext cx="152654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문서이력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E9790-026E-4A7B-8BC1-2BB7D23D91FC}"/>
              </a:ext>
            </a:extLst>
          </p:cNvPr>
          <p:cNvSpPr/>
          <p:nvPr/>
        </p:nvSpPr>
        <p:spPr>
          <a:xfrm>
            <a:off x="1403350" y="4563110"/>
            <a:ext cx="6834505" cy="27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문서의 버전정보를 확인할 수 있는 문서</a:t>
            </a:r>
            <a:endParaRPr lang="en-US" altLang="ko-KR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B64829-8A32-44D6-84E4-74E6E4A40D9D}"/>
              </a:ext>
            </a:extLst>
          </p:cNvPr>
          <p:cNvSpPr/>
          <p:nvPr/>
        </p:nvSpPr>
        <p:spPr>
          <a:xfrm>
            <a:off x="257175" y="4867275"/>
            <a:ext cx="8562975" cy="55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기획문서는 최초 작성 후 작성 시와 달라지는 여러 이해당사자의 필요나 개발 환경에 따라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수정이 여러 </a:t>
            </a:r>
            <a:r>
              <a:rPr lang="ko-KR" altLang="en-US" sz="7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차레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발생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있습니다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 문서는 디자인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완료까지 작업을 진행하는 작업자와 관리자까지 최종 결과물에 대한 기초자료가 되기 때문에 수정된 정보 에 대한 관리가 되지 않으면 최종 결과물이 원하는 방향대로 나오지 않을 수 있습니다</a:t>
            </a:r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양식은 없지만 일반적으로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별 변경일자</a:t>
            </a:r>
            <a:r>
              <a:rPr lang="en-US" altLang="ko-KR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수정된 페이지와 수정 내용을 작성하고 최종 버전을 공유합니다</a:t>
            </a:r>
            <a:r>
              <a:rPr lang="en-US" altLang="ko-KR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54FBBEFD-86F7-4840-8043-6464AE9DC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060" y="4624070"/>
            <a:ext cx="209550" cy="2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1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016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전체/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립/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조회 선택버튼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내용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903220"/>
          <a:ext cx="2164715" cy="279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303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6681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포인트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적립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/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일자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사용내역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마이페이지(7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포인트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역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38225"/>
            <a:ext cx="6925945" cy="4187190"/>
          </a:xfrm>
          <a:prstGeom prst="rect"/>
          <a:noFill/>
        </p:spPr>
      </p:pic>
      <p:sp>
        <p:nvSpPr>
          <p:cNvPr id="116" name="도형 10"/>
          <p:cNvSpPr>
            <a:spLocks/>
          </p:cNvSpPr>
          <p:nvPr/>
        </p:nvSpPr>
        <p:spPr>
          <a:xfrm rot="0">
            <a:off x="120015" y="3929380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016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피부타입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피부고민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(복수선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택가능)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903220"/>
          <a:ext cx="2164715" cy="279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303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6681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피부타입 수정 할수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피부타입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피부고민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여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마이페이지(8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피부타입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정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85" y="917575"/>
            <a:ext cx="6888480" cy="4164330"/>
          </a:xfrm>
          <a:prstGeom prst="rect"/>
          <a:noFill/>
        </p:spPr>
      </p:pic>
      <p:sp>
        <p:nvSpPr>
          <p:cNvPr id="116" name="도형 11"/>
          <p:cNvSpPr>
            <a:spLocks/>
          </p:cNvSpPr>
          <p:nvPr/>
        </p:nvSpPr>
        <p:spPr>
          <a:xfrm rot="0">
            <a:off x="157480" y="3794125"/>
            <a:ext cx="918845" cy="911860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07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645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 작성탭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645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리뷰작성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645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나의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645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리뷰수정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670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655695"/>
          <a:ext cx="2164715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197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071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마이페이지 내 리뷰페이지로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구매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품에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대해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작성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작성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수정하거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나 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마이페이지(9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내 리뷰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665" y="699770"/>
            <a:ext cx="6346825" cy="5000625"/>
          </a:xfrm>
          <a:prstGeom prst="rect"/>
          <a:noFill/>
        </p:spPr>
      </p:pic>
      <p:sp>
        <p:nvSpPr>
          <p:cNvPr id="116" name="도형 12"/>
          <p:cNvSpPr>
            <a:spLocks/>
          </p:cNvSpPr>
          <p:nvPr/>
        </p:nvSpPr>
        <p:spPr>
          <a:xfrm rot="0">
            <a:off x="330835" y="2740025"/>
            <a:ext cx="918845" cy="678815"/>
          </a:xfrm>
          <a:prstGeom prst="rect"/>
          <a:solidFill>
            <a:srgbClr val="1F1F1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07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417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417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게시물 드롭다운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417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상세내용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655695"/>
          <a:ext cx="2164715" cy="207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197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고객센터메뉴 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FAQ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자주묻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질문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답변을 볼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AQ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게시판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575" y="789940"/>
            <a:ext cx="6679565" cy="4827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07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게시물 작성 기간 조회 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드롭다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문의하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655695"/>
          <a:ext cx="2164715" cy="207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388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382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 내 1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:1 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게시판으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문의 기간으로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문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의 게시판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570" y="744220"/>
            <a:ext cx="6787515" cy="4986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707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261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공지사항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22682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286760"/>
          <a:ext cx="2164715" cy="245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9937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4662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 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공지사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항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게시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각종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공지사항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공지사항 게시판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740" y="857250"/>
            <a:ext cx="6816725" cy="4738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707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챗봇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서비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챗봇서비스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종료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메세지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286760"/>
          <a:ext cx="2164715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9937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4598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 내 챗봇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서비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챗봇에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서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간단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실시간으로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받을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고객센터(4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챗봇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서비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스 게시판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6430" y="647065"/>
            <a:ext cx="5617845" cy="5068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3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734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822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 검색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34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34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탈퇴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 정보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0137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741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메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뉴 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회원정보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할 수 있는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모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상세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볼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회원검색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통해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특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색 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회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퇴가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능 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원정보관리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회원정보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리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1" descr="C:/Users/PC-14/AppData/Roaming/PolarisOffice/ETemp/15208_18598680/fImage99868347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0" y="826770"/>
            <a:ext cx="6858635" cy="4693920"/>
          </a:xfrm>
          <a:prstGeom prst="rect"/>
          <a:noFill/>
        </p:spPr>
      </p:pic>
      <p:sp>
        <p:nvSpPr>
          <p:cNvPr id="116" name="도형 19"/>
          <p:cNvSpPr>
            <a:spLocks/>
          </p:cNvSpPr>
          <p:nvPr/>
        </p:nvSpPr>
        <p:spPr>
          <a:xfrm rot="0">
            <a:off x="97790" y="4128770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9814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07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213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907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5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341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16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리뷰를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있다.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모든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사용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볼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리뷰 관리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상품리뷰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리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2" descr="C:/Users/PC-14/AppData/Roaming/PolarisOffice/ETemp/15208_18598680/fImage51144354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85" y="948055"/>
            <a:ext cx="6896100" cy="4459605"/>
          </a:xfrm>
          <a:prstGeom prst="rect"/>
          <a:noFill/>
        </p:spPr>
      </p:pic>
      <p:sp>
        <p:nvSpPr>
          <p:cNvPr id="116" name="도형 22"/>
          <p:cNvSpPr>
            <a:spLocks/>
          </p:cNvSpPr>
          <p:nvPr/>
        </p:nvSpPr>
        <p:spPr>
          <a:xfrm rot="0">
            <a:off x="113030" y="4045585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781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분류 셀렉트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수정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F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343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F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AQ관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자주하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질문들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등록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,수정,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곳이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박스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여러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따로따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고객센터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AQ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3" descr="C:/Users/PC-14/AppData/Roaming/PolarisOffice/ETemp/15208_18598680/fImage5318336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945" y="963295"/>
            <a:ext cx="6760210" cy="4167505"/>
          </a:xfrm>
          <a:prstGeom prst="rect"/>
          <a:noFill/>
        </p:spPr>
      </p:pic>
      <p:sp>
        <p:nvSpPr>
          <p:cNvPr id="116" name="도형 23"/>
          <p:cNvSpPr>
            <a:spLocks/>
          </p:cNvSpPr>
          <p:nvPr/>
        </p:nvSpPr>
        <p:spPr>
          <a:xfrm rot="0">
            <a:off x="120650" y="3894455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D22AEF-7B1F-409B-B38B-19B7ED52011A}"/>
              </a:ext>
            </a:extLst>
          </p:cNvPr>
          <p:cNvSpPr txBox="1"/>
          <p:nvPr/>
        </p:nvSpPr>
        <p:spPr>
          <a:xfrm>
            <a:off x="220980" y="265430"/>
            <a:ext cx="280352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Beauty In Site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56E816E-84AA-4414-80AD-9092A30C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38798"/>
              </p:ext>
            </p:extLst>
          </p:nvPr>
        </p:nvGraphicFramePr>
        <p:xfrm>
          <a:off x="275731" y="672900"/>
          <a:ext cx="8592538" cy="4564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39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서비스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친화적인 뷰티 쇼핑몰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6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배경</a:t>
                      </a:r>
                      <a:endParaRPr lang="en-US" altLang="ko-KR" sz="800" b="1" dirty="0"/>
                    </a:p>
                    <a:p>
                      <a:pPr algn="ctr" latinLnBrk="1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화장품 시장이 다양하고 복잡해지는 가운데 소비자들은 단순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구매하는것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이상의 가치를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찾고있음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이에 공유와 소통을 통한 정보의 교환의 장 제공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단순한 상품 판매를 넘어 소비자들이 직접 참여하고 경험을 공유하는 공간을 제공한다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기획 목적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기반의 쇼핑 경험제공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사용자간의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상호작용 촉진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맞춤형 서비스 제공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활동으로 얻은 데이터를 활용하여 각 사용자에 맞는 제품을 추천하고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맞춤형 프로모션을 제공한다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기대 효과</a:t>
                      </a:r>
                      <a:endParaRPr lang="en-US" altLang="ko-KR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참여도와 충성도를 높이는데 기여함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맞춤형 서비스를 통한 매출증가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활동데이터를 활용하여 맞춤형 서비스제공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브랜드 이미지 향상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중심의 서비스를 제공하고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사용자의 목소리를 </a:t>
                      </a:r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반영하는것은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브랜드의 이미지를 향상시키는데 도움이 된다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주요 기능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제품리뷰 공유기능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사용자들이 직접 사용해본 제품에 대한 리뷰를 작성하고 공유할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경험공유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사용자들의 자신의 화장법을 공유하고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다른사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사용자의 화장법을 참고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할수있다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 추천기능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사용자의 활동 데이터를 분석하여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사용자에게 맞는 제품을 추천해준다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참여기능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뷰티로그를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통해 사용자들이 자유롭게 글을 작성하고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다른사용자의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글에 댓글을 달거나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좋아요를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누를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7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주요 고객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화장품을 시도해보고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경험을 공유하고 싶은 소비자들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제품정보를 얻고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사용해본 사용자의 리뷰를 확인하고 싶은 소비자들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화장법을 배우고 싶거나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화장법을 공유하고 싶은 소비자들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서비스 채널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기타</a:t>
                      </a:r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 err="1"/>
                        <a:t>오픈시점</a:t>
                      </a:r>
                      <a:r>
                        <a:rPr lang="ko-KR" altLang="en-US" sz="800" b="1" dirty="0"/>
                        <a:t> 등</a:t>
                      </a:r>
                      <a:r>
                        <a:rPr lang="en-US" altLang="ko-KR" sz="800" b="1" dirty="0"/>
                        <a:t>)</a:t>
                      </a:r>
                      <a:endParaRPr lang="ko-KR" altLang="en-US" sz="80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2013</a:t>
                      </a:r>
                      <a:r>
                        <a:rPr lang="ko-KR" altLang="en-US" sz="800" dirty="0"/>
                        <a:t>년 </a:t>
                      </a:r>
                      <a:r>
                        <a:rPr lang="en-US" altLang="ko-KR" sz="800" dirty="0"/>
                        <a:t>9</a:t>
                      </a:r>
                      <a:r>
                        <a:rPr lang="ko-KR" altLang="en-US" sz="800" dirty="0"/>
                        <a:t>월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9C2CE6-F7DA-4A92-80FB-8853A573E027}"/>
              </a:ext>
            </a:extLst>
          </p:cNvPr>
          <p:cNvSpPr/>
          <p:nvPr/>
        </p:nvSpPr>
        <p:spPr>
          <a:xfrm>
            <a:off x="0" y="4923790"/>
            <a:ext cx="9144000" cy="791210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15EB31-C53F-0349-F1D5-AC2FFE59263A}"/>
              </a:ext>
            </a:extLst>
          </p:cNvPr>
          <p:cNvSpPr/>
          <p:nvPr/>
        </p:nvSpPr>
        <p:spPr>
          <a:xfrm>
            <a:off x="0" y="-10795"/>
            <a:ext cx="9144000" cy="207010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4FF579F-B8D8-BB27-EE1C-7E7948C1ACAB}"/>
              </a:ext>
            </a:extLst>
          </p:cNvPr>
          <p:cNvSpPr/>
          <p:nvPr/>
        </p:nvSpPr>
        <p:spPr>
          <a:xfrm>
            <a:off x="0" y="4935855"/>
            <a:ext cx="9144000" cy="791210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BEE7F4-1529-7821-9FC9-381016E8134A}"/>
              </a:ext>
            </a:extLst>
          </p:cNvPr>
          <p:cNvSpPr/>
          <p:nvPr/>
        </p:nvSpPr>
        <p:spPr>
          <a:xfrm>
            <a:off x="0" y="-22860"/>
            <a:ext cx="9144000" cy="207010"/>
          </a:xfrm>
          <a:prstGeom prst="roundRect">
            <a:avLst>
              <a:gd name="adj" fmla="val 3624"/>
            </a:avLst>
          </a:prstGeom>
          <a:solidFill>
            <a:srgbClr val="F4771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7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3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고객센터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조건별(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작성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자/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류) 셀렉트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1:1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답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:1 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상세내용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343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 고객센터-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1: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로-사용자가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1:1문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의에대해서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또한 답변을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록,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수정,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고객센터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고객센터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1문의관리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4" descr="C:/Users/PC-14/AppData/Roaming/PolarisOffice/ETemp/15208_18598680/fImage61396374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00" y="1113155"/>
            <a:ext cx="6903085" cy="4055110"/>
          </a:xfrm>
          <a:prstGeom prst="rect"/>
          <a:noFill/>
        </p:spPr>
      </p:pic>
      <p:sp>
        <p:nvSpPr>
          <p:cNvPr id="116" name="도형 24"/>
          <p:cNvSpPr>
            <a:spLocks/>
          </p:cNvSpPr>
          <p:nvPr/>
        </p:nvSpPr>
        <p:spPr>
          <a:xfrm rot="0">
            <a:off x="120650" y="3924935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48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41846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800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조건에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물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품정보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800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물품정보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800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물품정보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343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 물품관리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물품의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,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상품등록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상품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등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록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6" descr="C:/Users/PC-14/AppData/Roaming/PolarisOffice/ETemp/15208_18598680/fImage272608382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410" y="742950"/>
            <a:ext cx="6708775" cy="4173220"/>
          </a:xfrm>
          <a:prstGeom prst="rect"/>
          <a:noFill/>
        </p:spPr>
      </p:pic>
      <p:sp>
        <p:nvSpPr>
          <p:cNvPr id="116" name="도형 25"/>
          <p:cNvSpPr>
            <a:spLocks/>
          </p:cNvSpPr>
          <p:nvPr/>
        </p:nvSpPr>
        <p:spPr>
          <a:xfrm rot="0">
            <a:off x="165735" y="4218940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3845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543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63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쿠폰등록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543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543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543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쿠폰관리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등록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내용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록,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삭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제를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쿠폰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 발급쿠폰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확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28" descr="C:/Users/PC-14/AppData/Roaming/PolarisOffice/ETemp/15208_18598680/fImage75088409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40" y="819150"/>
            <a:ext cx="6775450" cy="45758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590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쿠폰유형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렉트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사용 여부 셀렉트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쿠폰발급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점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트 체크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적용대상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셀렉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혜택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설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중복사용여부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셀렉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크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쿠폰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급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조건별로 쿠폰을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발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급하는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쿠폰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 쿠폰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발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급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32" descr="C:/Users/PC-14/AppData/Roaming/PolarisOffice/ETemp/15208_18598680/fImage132927419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685" y="1245870"/>
            <a:ext cx="6777990" cy="3898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6449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90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등급명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적립률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건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설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셀렉트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스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등급별 플러스 혜택입력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 등급관리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레벨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급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설정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과 포인트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적립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률,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등급조건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설정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있는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등급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등급 상세설정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도형 26"/>
          <p:cNvSpPr>
            <a:spLocks/>
          </p:cNvSpPr>
          <p:nvPr/>
        </p:nvSpPr>
        <p:spPr>
          <a:xfrm rot="0">
            <a:off x="97790" y="4068445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30" descr="C:/Users/PC-14/AppData/Roaming/PolarisOffice/ETemp/15208_18598680/fImage82877411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645" y="796925"/>
            <a:ext cx="6814820" cy="4676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300" cy="7461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6449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포인트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립/사용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상세페이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관리자메뉴중  포인트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 포인트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립/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상세내역을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8600" cy="17399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포인트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포인트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리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Rect 0"/>
          <p:cNvSpPr>
            <a:spLocks/>
          </p:cNvSpPr>
          <p:nvPr/>
        </p:nvSpPr>
        <p:spPr>
          <a:xfrm rot="0">
            <a:off x="97790" y="4068445"/>
            <a:ext cx="993140" cy="196215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33" descr="C:/Users/PC-14/AppData/Roaming/PolarisOffice/ETemp/15208_18598680/fImage87667427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420" y="929005"/>
            <a:ext cx="6858635" cy="45758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935" cy="74676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6449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상품주문-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입금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완료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검색 필드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 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금 완료된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이지 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까지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료된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목록을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0/AppData/Roaming/PolarisOffice/ETemp/18520_1815211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9235" cy="17462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포인트 관리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포인트 상세 관리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Rect 0"/>
          <p:cNvSpPr>
            <a:spLocks/>
          </p:cNvSpPr>
          <p:nvPr/>
        </p:nvSpPr>
        <p:spPr>
          <a:xfrm rot="0">
            <a:off x="97790" y="4068445"/>
            <a:ext cx="993775" cy="196850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1" descr="C:/Users/PC-10/AppData/Roaming/PolarisOffice/ETemp/18520_18152112/fImage99956348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65" y="1136015"/>
            <a:ext cx="6843395" cy="3948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935" cy="74676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6449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상품주문-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입금대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검색 필드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 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금 대기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상품주문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이지 중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입금대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기인 목록을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0/AppData/Roaming/PolarisOffice/ETemp/18520_1815211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9235" cy="17462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포인트 관리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포인트 상세 관리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Rect 0"/>
          <p:cNvSpPr>
            <a:spLocks/>
          </p:cNvSpPr>
          <p:nvPr/>
        </p:nvSpPr>
        <p:spPr>
          <a:xfrm rot="0">
            <a:off x="97790" y="4068445"/>
            <a:ext cx="993775" cy="196850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3" descr="C:/Users/PC-10/AppData/Roaming/PolarisOffice/ETemp/18520_18152112/fImage9801435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70280"/>
            <a:ext cx="6941185" cy="4167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935" cy="74676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12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36449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배송현황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검색 필드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3804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배송관리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역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745865"/>
          <a:ext cx="2164715" cy="1979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15189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배송에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련된 전반적인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내용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확인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0/AppData/Roaming/PolarisOffice/ETemp/18520_1815211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9235" cy="17462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포인트 관리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포인트 상세 관리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Rect 0"/>
          <p:cNvSpPr>
            <a:spLocks/>
          </p:cNvSpPr>
          <p:nvPr/>
        </p:nvSpPr>
        <p:spPr>
          <a:xfrm rot="0">
            <a:off x="97790" y="4068445"/>
            <a:ext cx="993775" cy="196850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4" descr="C:/Users/PC-10/AppData/Roaming/PolarisOffice/ETemp/18520_18152112/fImage10452236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" y="940435"/>
            <a:ext cx="6910705" cy="4175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1935" cy="74676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33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57340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7608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월별,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일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테고리별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매출현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황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64045" y="2948305"/>
          <a:ext cx="2164715" cy="27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60274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월별,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일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테고리별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매출현황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파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악할 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는 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0/AppData/Roaming/PolarisOffice/ETemp/18520_18152112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9235" cy="17462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57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409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포인트 관리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관리자) 포인트 상세 관리 페이지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6" name="Rect 0"/>
          <p:cNvSpPr>
            <a:spLocks/>
          </p:cNvSpPr>
          <p:nvPr/>
        </p:nvSpPr>
        <p:spPr>
          <a:xfrm rot="0">
            <a:off x="97790" y="4068445"/>
            <a:ext cx="993775" cy="196850"/>
          </a:xfrm>
          <a:prstGeom prst="round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7" name="그림 5" descr="C:/Users/PC-10/AppData/Roaming/PolarisOffice/ETemp/18520_18152112/fImage68733373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25" y="1128395"/>
            <a:ext cx="6790055" cy="40170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도형 3"/>
          <p:cNvSpPr>
            <a:spLocks noGrp="1" noRot="1" noMove="1" noResize="1" noEditPoints="1" noChangeArrowheads="1" noChangeShapeType="1"/>
          </p:cNvSpPr>
          <p:nvPr/>
        </p:nvSpPr>
        <p:spPr>
          <a:xfrm rot="0">
            <a:off x="-635" y="0"/>
            <a:ext cx="9130030" cy="744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6979285" y="614680"/>
          <a:ext cx="2164715" cy="299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6479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아이디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입력필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비밀번호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입력필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로그인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아이디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찾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비밀번호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찾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회원가입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자동로그인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(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네이버,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카카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오)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6979285" y="3584575"/>
          <a:ext cx="2164715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559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623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로그인을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며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아이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찾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기,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비밀번호찾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회원가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, 자동로그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인기능이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그래픽 109">
            <a:extLst>
              <a:ext uri="{FF2B5EF4-FFF2-40B4-BE49-F238E27FC236}">
                <a16:creationId xmlns:a16="http://schemas.microsoft.com/office/drawing/2014/main" id="{63D2007D-8014-4A1D-A365-0EB97054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1590" y="4625975"/>
            <a:ext cx="226695" cy="172085"/>
          </a:xfrm>
          <a:prstGeom prst="rect">
            <a:avLst/>
          </a:prstGeom>
        </p:spPr>
      </p:pic>
      <p:pic>
        <p:nvPicPr>
          <p:cNvPr id="113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9070" y="1014730"/>
            <a:ext cx="4077970" cy="4415155"/>
          </a:xfrm>
          <a:prstGeom prst="rect"/>
          <a:noFill/>
        </p:spPr>
      </p:pic>
      <p:graphicFrame>
        <p:nvGraphicFramePr>
          <p:cNvPr id="114" name="표 29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age T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로그인 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reen ID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BIS-00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024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01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escription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L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ogin Page 구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91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030" cy="744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3001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5"/>
                <a:gridCol w="1856740"/>
              </a:tblGrid>
              <a:tr h="26479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아이디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아이디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중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복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비밀번호 ,확인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생년월일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성별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택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이메일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드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주소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색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휴대전화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입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력,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인증번호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받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9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약관동의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체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크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0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회원가입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584575"/>
          <a:ext cx="2164715" cy="212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559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687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가입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페이지이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며 각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양식들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채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워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넣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약관동의를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회원가입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1590" y="4625975"/>
            <a:ext cx="227330" cy="17272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age T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회원가입 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reen ID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BIS-00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024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01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escription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회원가입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구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30" descr="C:/Users/PC-14/AppData/Roaming/PolarisOffice/ETemp/15208_18598680/fImage193464194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76400" y="626745"/>
            <a:ext cx="3563620" cy="5081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030" cy="744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32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카테고리를 통한 품목 선택버튼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베스트상품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커뮤니티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링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검색어를 입력하여 상품 검색 기능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회원가입 / 로그인 / 장바구니 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       / 주문배송 / 고객센터으로 이동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885440"/>
          <a:ext cx="2164715" cy="2425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2179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071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메인페이지 화면이며각종 전체 카테고리를 선택하여 이동 할 수 있고,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베스트를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통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랭킹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조회할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으며,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커뮤니티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통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뷰티로그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로이동해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컨텐츠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용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회원가입, 로그인, 장바구니, 주문배송, 고객센터로 이동할 수있으며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검색기능을 지원한다.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1590" y="4625975"/>
            <a:ext cx="227330" cy="17272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age T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메인 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reen ID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BIS-00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024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01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escription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메인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페이지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구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1" descr="C:/Users/PC-14/AppData/Roaming/PolarisOffice/ETemp/15208_18598680/fImage1883303247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6090" y="699770"/>
            <a:ext cx="6174105" cy="50158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030" cy="744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6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292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해당 카테고리내 품목 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정렬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035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 선택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50355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상품명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885440"/>
          <a:ext cx="2164715" cy="241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2179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007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전체 카테고리에서 선택하여 카테고리에서 상세 카테고리를 확인 하여 들어갈수있고,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원하는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통해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상품을 선택하여 상품구매 페이지로 이동 할수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있는 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1590" y="4625975"/>
            <a:ext cx="227330" cy="17272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age T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카테고리 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reen ID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BIS-00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024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01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escription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상세카테고리 페이지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 구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3" descr="C:/Users/PC-14/AppData/Roaming/PolarisOffice/ETemp/15208_18598680/fImage361633249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4535" y="744855"/>
            <a:ext cx="5358765" cy="4767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665" cy="74549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Table 3"/>
          <p:cNvGraphicFramePr>
            <a:graphicFrameLocks noGrp="1"/>
          </p:cNvGraphicFramePr>
          <p:nvPr/>
        </p:nvGraphicFramePr>
        <p:xfrm>
          <a:off x="6979285" y="614680"/>
          <a:ext cx="2164715" cy="226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4000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0064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카테고리별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랭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킹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선택버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0647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순위별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렬 뷰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2885440"/>
          <a:ext cx="2164715" cy="2418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12179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0078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전체 카테고리에서 선택하여 카테고리에서 상세 카테고리를 확인 하여 들어갈수있고, 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상품을 선택하여 상품구매 페이지로 이동 할수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있는 페이지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 descr="C:/Users/PC-14/AppData/Roaming/PolarisOffice/ETemp/15208_18598680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91590" y="4625975"/>
            <a:ext cx="227965" cy="173355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latinLnBrk="0" hangingPunct="1" lvl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랭킹 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페이지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-BIS-000-001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2024.01.03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0" hangingPunct="1" lvl="1"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카테고리별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랭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킹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9" descr="C:/Users/PC-14/AppData/Roaming/PolarisOffice/ETemp/15208_18598680/fImage291084339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0025" y="714375"/>
            <a:ext cx="6696075" cy="5001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>
            <a:spLocks/>
          </p:cNvSpPr>
          <p:nvPr/>
        </p:nvSpPr>
        <p:spPr>
          <a:xfrm rot="0">
            <a:off x="-635" y="0"/>
            <a:ext cx="9130030" cy="744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표 0"/>
          <p:cNvGraphicFramePr>
            <a:graphicFrameLocks noGrp="1"/>
          </p:cNvGraphicFramePr>
          <p:nvPr/>
        </p:nvGraphicFramePr>
        <p:xfrm>
          <a:off x="6979285" y="614680"/>
          <a:ext cx="2164715" cy="298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5"/>
                <a:gridCol w="1922780"/>
              </a:tblGrid>
              <a:tr h="255905">
                <a:tc gridSpan="2"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1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상품명과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가격에대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정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보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2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구매수량과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총가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격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3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4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바로구매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5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찜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6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제품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상세설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명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7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Q&amp;A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게시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판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43535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8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rtl="0" algn="l" fontAlgn="auto" defTabSz="914400" eaLnBrk="1" latinLnBrk="1" hangingPunct="1" lvl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 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버</a:t>
                      </a:r>
                      <a:r>
                        <a:rPr lang="ko-KR" altLang="en-US" sz="7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튼</a:t>
                      </a:r>
                      <a:endParaRPr lang="ko-KR" altLang="en-US" sz="7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3"/>
          <p:cNvGraphicFramePr>
            <a:graphicFrameLocks noGrp="1"/>
          </p:cNvGraphicFramePr>
          <p:nvPr/>
        </p:nvGraphicFramePr>
        <p:xfrm>
          <a:off x="6979285" y="3584575"/>
          <a:ext cx="2164715" cy="212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715"/>
              </a:tblGrid>
              <a:tr h="85598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Screen Detail Description</a:t>
                      </a:r>
                      <a:endParaRPr lang="ko-KR" altLang="en-US" sz="1100" kern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9535" marR="8953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93"/>
                    </a:solidFill>
                  </a:tcPr>
                </a:tc>
              </a:tr>
              <a:tr h="1268730">
                <a:tc>
                  <a:txBody>
                    <a:bodyPr/>
                    <a:lstStyle/>
                    <a:p>
                      <a:pPr marL="0" indent="0" algn="ctr" latinLnBrk="1" lvl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상품에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대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한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상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세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내용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볼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며 </a:t>
                      </a:r>
                      <a:r>
                        <a:rPr lang="en-US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/>
                      </a:r>
                      <a:b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</a:b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제품가격을 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고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장바구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니,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구매등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을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할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있으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며 Q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&amp;A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와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를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확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인 할 수 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있</a:t>
                      </a:r>
                      <a:r>
                        <a:rPr lang="ko-KR" altLang="ko-KR" sz="700" kern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다.</a:t>
                      </a:r>
                      <a:endParaRPr lang="ko-KR" altLang="en-US" sz="700" kern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1590" y="4625975"/>
            <a:ext cx="227330" cy="172720"/>
          </a:xfrm>
          <a:prstGeom prst="rect"/>
          <a:noFill/>
        </p:spPr>
      </p:pic>
      <p:graphicFrame>
        <p:nvGraphicFramePr>
          <p:cNvPr id="114" name="Table 3"/>
          <p:cNvGraphicFramePr>
            <a:graphicFrameLocks noGrp="1"/>
          </p:cNvGraphicFramePr>
          <p:nvPr/>
        </p:nvGraphicFramePr>
        <p:xfrm>
          <a:off x="-2540" y="-7620"/>
          <a:ext cx="9136381" cy="64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730"/>
                <a:gridCol w="1522730"/>
                <a:gridCol w="1522730"/>
                <a:gridCol w="1522730"/>
                <a:gridCol w="1522730"/>
                <a:gridCol w="1522730"/>
              </a:tblGrid>
              <a:tr h="328295">
                <a:tc>
                  <a:txBody>
                    <a:bodyPr/>
                    <a:lstStyle/>
                    <a:p>
                      <a:pPr marL="0" indent="0" algn="just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age T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tle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상품 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세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페이</a:t>
                      </a:r>
                      <a:r>
                        <a:rPr lang="ko-KR" sz="11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지</a:t>
                      </a:r>
                      <a:endParaRPr lang="ko-KR" altLang="en-US" sz="11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Sc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reen ID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BIS-00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-001</a:t>
                      </a:r>
                      <a:endParaRPr lang="ko-KR" altLang="en-US" sz="12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024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01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03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1623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2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escription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상품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상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세페이지 및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구매페이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지 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구</a:t>
                      </a:r>
                      <a:r>
                        <a:rPr lang="ko-KR" sz="12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</a:t>
                      </a:r>
                      <a:endParaRPr lang="ko-KR" altLang="en-US" sz="12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9905" y="853440"/>
            <a:ext cx="6082665" cy="4854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a="http://schemas.openxmlformats.org/drawingml/2006/main" name="Office 테마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8D7"/>
        </a:solidFill>
        <a:ln w="12700">
          <a:solidFill>
            <a:srgbClr val="0078D7"/>
          </a:solidFill>
        </a:ln>
      </a:spPr>
      <a:bodyPr wrap="none" rtlCol="0" anchor="ctr"/>
      <a:lstStyle>
        <a:defPPr>
          <a:defRPr sz="850" dirty="0">
            <a:solidFill>
              <a:srgbClr val="000000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39</Pages>
  <Paragraphs>163</Paragraphs>
  <Words>925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Windows 사용자</dc:creator>
  <cp:lastModifiedBy>gnsl52600</cp:lastModifiedBy>
  <dc:title>PowerPoint 프레젠테이션</dc:title>
  <cp:version>9.104.202.51765</cp:version>
  <dcterms:modified xsi:type="dcterms:W3CDTF">2024-01-03T09:56:48Z</dcterms:modified>
</cp:coreProperties>
</file>